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8"/>
  </p:notesMasterIdLst>
  <p:sldIdLst>
    <p:sldId id="256" r:id="rId2"/>
    <p:sldId id="257" r:id="rId3"/>
    <p:sldId id="258" r:id="rId4"/>
    <p:sldId id="259" r:id="rId5"/>
    <p:sldId id="272" r:id="rId6"/>
    <p:sldId id="260" r:id="rId7"/>
    <p:sldId id="266" r:id="rId8"/>
    <p:sldId id="261" r:id="rId9"/>
    <p:sldId id="262" r:id="rId10"/>
    <p:sldId id="267" r:id="rId11"/>
    <p:sldId id="268" r:id="rId12"/>
    <p:sldId id="271" r:id="rId13"/>
    <p:sldId id="270" r:id="rId14"/>
    <p:sldId id="263" r:id="rId15"/>
    <p:sldId id="264" r:id="rId16"/>
    <p:sldId id="26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6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EE0F62-8819-481B-999A-03EB68CF5EA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900D2C9-2C41-47D6-968C-CFCA3BD0D8E9}">
      <dgm:prSet phldrT="[Text]"/>
      <dgm:spPr/>
      <dgm:t>
        <a:bodyPr/>
        <a:lstStyle/>
        <a:p>
          <a:r>
            <a:rPr lang="en-US" dirty="0">
              <a:solidFill>
                <a:srgbClr val="FF0000"/>
              </a:solidFill>
              <a:effectLst>
                <a:outerShdw blurRad="38100" dist="38100" dir="2700000" algn="tl">
                  <a:srgbClr val="000000">
                    <a:alpha val="43137"/>
                  </a:srgbClr>
                </a:outerShdw>
              </a:effectLst>
            </a:rPr>
            <a:t>Principle Diagnosis</a:t>
          </a:r>
        </a:p>
      </dgm:t>
    </dgm:pt>
    <dgm:pt modelId="{4B608097-35D3-491E-984D-26C2DEAA5000}" type="parTrans" cxnId="{7E608E90-F5E8-46C1-9DD0-2F29278C530A}">
      <dgm:prSet/>
      <dgm:spPr/>
      <dgm:t>
        <a:bodyPr/>
        <a:lstStyle/>
        <a:p>
          <a:endParaRPr lang="en-US"/>
        </a:p>
      </dgm:t>
    </dgm:pt>
    <dgm:pt modelId="{75AC811E-DBD7-49FD-84B4-D2DEB96DAFB6}" type="sibTrans" cxnId="{7E608E90-F5E8-46C1-9DD0-2F29278C530A}">
      <dgm:prSet/>
      <dgm:spPr/>
      <dgm:t>
        <a:bodyPr/>
        <a:lstStyle/>
        <a:p>
          <a:endParaRPr lang="en-US"/>
        </a:p>
      </dgm:t>
    </dgm:pt>
    <dgm:pt modelId="{DE3E48AA-76CB-4066-8363-C24D7E206B1C}">
      <dgm:prSet phldrT="[Text]"/>
      <dgm:spPr/>
      <dgm:t>
        <a:bodyPr/>
        <a:lstStyle/>
        <a:p>
          <a:r>
            <a:rPr lang="en-US" dirty="0">
              <a:solidFill>
                <a:srgbClr val="FF0000"/>
              </a:solidFill>
              <a:effectLst>
                <a:outerShdw blurRad="38100" dist="38100" dir="2700000" algn="tl">
                  <a:srgbClr val="000000">
                    <a:alpha val="43137"/>
                  </a:srgbClr>
                </a:outerShdw>
              </a:effectLst>
            </a:rPr>
            <a:t>Reason for Admission</a:t>
          </a:r>
        </a:p>
      </dgm:t>
    </dgm:pt>
    <dgm:pt modelId="{DD9304D1-28A6-4C7F-A282-7E25D2B026AF}" type="parTrans" cxnId="{C31FCDBD-5BB7-4712-AD0E-0FE6644CF25E}">
      <dgm:prSet/>
      <dgm:spPr/>
      <dgm:t>
        <a:bodyPr/>
        <a:lstStyle/>
        <a:p>
          <a:endParaRPr lang="en-US"/>
        </a:p>
      </dgm:t>
    </dgm:pt>
    <dgm:pt modelId="{2BA21F58-600D-46D3-9054-9CAB40956FCD}" type="sibTrans" cxnId="{C31FCDBD-5BB7-4712-AD0E-0FE6644CF25E}">
      <dgm:prSet/>
      <dgm:spPr/>
      <dgm:t>
        <a:bodyPr/>
        <a:lstStyle/>
        <a:p>
          <a:endParaRPr lang="en-US"/>
        </a:p>
      </dgm:t>
    </dgm:pt>
    <dgm:pt modelId="{5266BD20-A165-456B-9023-E5F9D7A8E2A8}">
      <dgm:prSet phldrT="[Text]"/>
      <dgm:spPr/>
      <dgm:t>
        <a:bodyPr/>
        <a:lstStyle/>
        <a:p>
          <a:r>
            <a:rPr lang="en-US" dirty="0">
              <a:solidFill>
                <a:srgbClr val="0070C0"/>
              </a:solidFill>
              <a:effectLst>
                <a:outerShdw blurRad="38100" dist="38100" dir="2700000" algn="tl">
                  <a:srgbClr val="000000">
                    <a:alpha val="43137"/>
                  </a:srgbClr>
                </a:outerShdw>
              </a:effectLst>
            </a:rPr>
            <a:t>Secondary Diagnosis</a:t>
          </a:r>
        </a:p>
      </dgm:t>
    </dgm:pt>
    <dgm:pt modelId="{930DCDB0-769F-45D9-A872-A0E47193FBC8}" type="parTrans" cxnId="{1B017B10-DB6F-4C88-9E03-236A2B133587}">
      <dgm:prSet/>
      <dgm:spPr/>
      <dgm:t>
        <a:bodyPr/>
        <a:lstStyle/>
        <a:p>
          <a:endParaRPr lang="en-US"/>
        </a:p>
      </dgm:t>
    </dgm:pt>
    <dgm:pt modelId="{9491D65C-2B49-434A-A627-CE8913BDC3F2}" type="sibTrans" cxnId="{1B017B10-DB6F-4C88-9E03-236A2B133587}">
      <dgm:prSet/>
      <dgm:spPr/>
      <dgm:t>
        <a:bodyPr/>
        <a:lstStyle/>
        <a:p>
          <a:endParaRPr lang="en-US"/>
        </a:p>
      </dgm:t>
    </dgm:pt>
    <dgm:pt modelId="{02D9B08C-570C-46A7-9D55-10A6C73AAA15}">
      <dgm:prSet phldrT="[Text]"/>
      <dgm:spPr/>
      <dgm:t>
        <a:bodyPr/>
        <a:lstStyle/>
        <a:p>
          <a:r>
            <a:rPr lang="en-US" dirty="0">
              <a:solidFill>
                <a:srgbClr val="0070C0"/>
              </a:solidFill>
              <a:effectLst>
                <a:outerShdw blurRad="38100" dist="38100" dir="2700000" algn="tl">
                  <a:srgbClr val="000000">
                    <a:alpha val="43137"/>
                  </a:srgbClr>
                </a:outerShdw>
              </a:effectLst>
            </a:rPr>
            <a:t>Reason for Surgery </a:t>
          </a:r>
        </a:p>
      </dgm:t>
    </dgm:pt>
    <dgm:pt modelId="{130C4FBD-6721-4860-914F-26391E69A6F6}" type="parTrans" cxnId="{E80430B0-F682-454A-8984-F5DFF1991FA5}">
      <dgm:prSet/>
      <dgm:spPr/>
      <dgm:t>
        <a:bodyPr/>
        <a:lstStyle/>
        <a:p>
          <a:endParaRPr lang="en-US"/>
        </a:p>
      </dgm:t>
    </dgm:pt>
    <dgm:pt modelId="{9FEF2B0A-30C0-450A-8648-DBB55A4AD6DF}" type="sibTrans" cxnId="{E80430B0-F682-454A-8984-F5DFF1991FA5}">
      <dgm:prSet/>
      <dgm:spPr/>
      <dgm:t>
        <a:bodyPr/>
        <a:lstStyle/>
        <a:p>
          <a:endParaRPr lang="en-US"/>
        </a:p>
      </dgm:t>
    </dgm:pt>
    <dgm:pt modelId="{A24E8AEB-FA25-404A-A164-F165E09C7775}">
      <dgm:prSet phldrT="[Text]"/>
      <dgm:spPr/>
      <dgm:t>
        <a:bodyPr/>
        <a:lstStyle/>
        <a:p>
          <a:r>
            <a:rPr lang="en-US" dirty="0">
              <a:solidFill>
                <a:schemeClr val="tx1"/>
              </a:solidFill>
              <a:effectLst>
                <a:outerShdw blurRad="38100" dist="38100" dir="2700000" algn="tl">
                  <a:srgbClr val="000000">
                    <a:alpha val="43137"/>
                  </a:srgbClr>
                </a:outerShdw>
              </a:effectLst>
            </a:rPr>
            <a:t>Other</a:t>
          </a:r>
        </a:p>
        <a:p>
          <a:r>
            <a:rPr lang="en-US" dirty="0">
              <a:solidFill>
                <a:schemeClr val="tx1"/>
              </a:solidFill>
              <a:effectLst>
                <a:outerShdw blurRad="38100" dist="38100" dir="2700000" algn="tl">
                  <a:srgbClr val="000000">
                    <a:alpha val="43137"/>
                  </a:srgbClr>
                </a:outerShdw>
              </a:effectLst>
            </a:rPr>
            <a:t>Diagnosis(es)</a:t>
          </a:r>
        </a:p>
      </dgm:t>
    </dgm:pt>
    <dgm:pt modelId="{7D7EED65-A102-4C8B-BF0F-DBC48C104193}" type="parTrans" cxnId="{A2BCD470-DE56-492E-B57F-527287586AB5}">
      <dgm:prSet/>
      <dgm:spPr/>
      <dgm:t>
        <a:bodyPr/>
        <a:lstStyle/>
        <a:p>
          <a:endParaRPr lang="en-US"/>
        </a:p>
      </dgm:t>
    </dgm:pt>
    <dgm:pt modelId="{813A0E84-9CD5-424B-93B7-61777A40E3B6}" type="sibTrans" cxnId="{A2BCD470-DE56-492E-B57F-527287586AB5}">
      <dgm:prSet/>
      <dgm:spPr/>
      <dgm:t>
        <a:bodyPr/>
        <a:lstStyle/>
        <a:p>
          <a:endParaRPr lang="en-US"/>
        </a:p>
      </dgm:t>
    </dgm:pt>
    <dgm:pt modelId="{74DF032D-8D2E-4F40-9E9C-31BF57BC8F9A}">
      <dgm:prSet phldrT="[Text]"/>
      <dgm:spPr/>
      <dgm:t>
        <a:bodyPr/>
        <a:lstStyle/>
        <a:p>
          <a:r>
            <a:rPr lang="en-US" dirty="0">
              <a:effectLst>
                <a:outerShdw blurRad="38100" dist="38100" dir="2700000" algn="tl">
                  <a:srgbClr val="000000">
                    <a:alpha val="43137"/>
                  </a:srgbClr>
                </a:outerShdw>
              </a:effectLst>
            </a:rPr>
            <a:t>Relevant to Preoperative Services</a:t>
          </a:r>
        </a:p>
      </dgm:t>
    </dgm:pt>
    <dgm:pt modelId="{479C6DC4-EC3C-4871-8D89-AA4E6E377131}" type="parTrans" cxnId="{F6A8CCB1-7674-4C8C-BDEA-60EA9EC9F542}">
      <dgm:prSet/>
      <dgm:spPr/>
      <dgm:t>
        <a:bodyPr/>
        <a:lstStyle/>
        <a:p>
          <a:endParaRPr lang="en-US"/>
        </a:p>
      </dgm:t>
    </dgm:pt>
    <dgm:pt modelId="{C861748A-C9CA-4681-9F5F-8169508E25DE}" type="sibTrans" cxnId="{F6A8CCB1-7674-4C8C-BDEA-60EA9EC9F542}">
      <dgm:prSet/>
      <dgm:spPr/>
      <dgm:t>
        <a:bodyPr/>
        <a:lstStyle/>
        <a:p>
          <a:endParaRPr lang="en-US"/>
        </a:p>
      </dgm:t>
    </dgm:pt>
    <dgm:pt modelId="{4772F978-709B-4E0D-B041-B781AA53C477}" type="pres">
      <dgm:prSet presAssocID="{F9EE0F62-8819-481B-999A-03EB68CF5EAF}" presName="Name0" presStyleCnt="0">
        <dgm:presLayoutVars>
          <dgm:dir/>
          <dgm:animLvl val="lvl"/>
          <dgm:resizeHandles val="exact"/>
        </dgm:presLayoutVars>
      </dgm:prSet>
      <dgm:spPr/>
    </dgm:pt>
    <dgm:pt modelId="{53F295DF-ABD1-4C3B-9819-C5503B9A7223}" type="pres">
      <dgm:prSet presAssocID="{E900D2C9-2C41-47D6-968C-CFCA3BD0D8E9}" presName="linNode" presStyleCnt="0"/>
      <dgm:spPr/>
    </dgm:pt>
    <dgm:pt modelId="{DB7FFA73-23F7-48DC-AE23-76B107A66310}" type="pres">
      <dgm:prSet presAssocID="{E900D2C9-2C41-47D6-968C-CFCA3BD0D8E9}" presName="parentText" presStyleLbl="node1" presStyleIdx="0" presStyleCnt="3">
        <dgm:presLayoutVars>
          <dgm:chMax val="1"/>
          <dgm:bulletEnabled val="1"/>
        </dgm:presLayoutVars>
      </dgm:prSet>
      <dgm:spPr/>
    </dgm:pt>
    <dgm:pt modelId="{C0D7E99D-DE06-4517-890F-6AC614A68D68}" type="pres">
      <dgm:prSet presAssocID="{E900D2C9-2C41-47D6-968C-CFCA3BD0D8E9}" presName="descendantText" presStyleLbl="alignAccFollowNode1" presStyleIdx="0" presStyleCnt="3">
        <dgm:presLayoutVars>
          <dgm:bulletEnabled val="1"/>
        </dgm:presLayoutVars>
      </dgm:prSet>
      <dgm:spPr/>
    </dgm:pt>
    <dgm:pt modelId="{F324269C-E2C2-4334-A726-A176F3D3FB10}" type="pres">
      <dgm:prSet presAssocID="{75AC811E-DBD7-49FD-84B4-D2DEB96DAFB6}" presName="sp" presStyleCnt="0"/>
      <dgm:spPr/>
    </dgm:pt>
    <dgm:pt modelId="{3C1CAA9F-1AD8-4215-9AD8-32287A5AC155}" type="pres">
      <dgm:prSet presAssocID="{5266BD20-A165-456B-9023-E5F9D7A8E2A8}" presName="linNode" presStyleCnt="0"/>
      <dgm:spPr/>
    </dgm:pt>
    <dgm:pt modelId="{502E022C-1D13-4283-8E57-592923661A6F}" type="pres">
      <dgm:prSet presAssocID="{5266BD20-A165-456B-9023-E5F9D7A8E2A8}" presName="parentText" presStyleLbl="node1" presStyleIdx="1" presStyleCnt="3">
        <dgm:presLayoutVars>
          <dgm:chMax val="1"/>
          <dgm:bulletEnabled val="1"/>
        </dgm:presLayoutVars>
      </dgm:prSet>
      <dgm:spPr/>
    </dgm:pt>
    <dgm:pt modelId="{A7E3AF83-5FED-4F74-937E-E78328F6FEA9}" type="pres">
      <dgm:prSet presAssocID="{5266BD20-A165-456B-9023-E5F9D7A8E2A8}" presName="descendantText" presStyleLbl="alignAccFollowNode1" presStyleIdx="1" presStyleCnt="3">
        <dgm:presLayoutVars>
          <dgm:bulletEnabled val="1"/>
        </dgm:presLayoutVars>
      </dgm:prSet>
      <dgm:spPr/>
    </dgm:pt>
    <dgm:pt modelId="{8FBCF61C-2DE6-40BE-877B-D67DB0B26B25}" type="pres">
      <dgm:prSet presAssocID="{9491D65C-2B49-434A-A627-CE8913BDC3F2}" presName="sp" presStyleCnt="0"/>
      <dgm:spPr/>
    </dgm:pt>
    <dgm:pt modelId="{FD3ADE29-3FCE-4984-AC83-A3843706AEAF}" type="pres">
      <dgm:prSet presAssocID="{A24E8AEB-FA25-404A-A164-F165E09C7775}" presName="linNode" presStyleCnt="0"/>
      <dgm:spPr/>
    </dgm:pt>
    <dgm:pt modelId="{51BC5861-6F1A-42BE-93D0-A0BBD6B3A95E}" type="pres">
      <dgm:prSet presAssocID="{A24E8AEB-FA25-404A-A164-F165E09C7775}" presName="parentText" presStyleLbl="node1" presStyleIdx="2" presStyleCnt="3">
        <dgm:presLayoutVars>
          <dgm:chMax val="1"/>
          <dgm:bulletEnabled val="1"/>
        </dgm:presLayoutVars>
      </dgm:prSet>
      <dgm:spPr/>
    </dgm:pt>
    <dgm:pt modelId="{FD9DE83D-B27B-4F7B-BB4D-0CF70F86286C}" type="pres">
      <dgm:prSet presAssocID="{A24E8AEB-FA25-404A-A164-F165E09C7775}" presName="descendantText" presStyleLbl="alignAccFollowNode1" presStyleIdx="2" presStyleCnt="3">
        <dgm:presLayoutVars>
          <dgm:bulletEnabled val="1"/>
        </dgm:presLayoutVars>
      </dgm:prSet>
      <dgm:spPr/>
    </dgm:pt>
  </dgm:ptLst>
  <dgm:cxnLst>
    <dgm:cxn modelId="{1B017B10-DB6F-4C88-9E03-236A2B133587}" srcId="{F9EE0F62-8819-481B-999A-03EB68CF5EAF}" destId="{5266BD20-A165-456B-9023-E5F9D7A8E2A8}" srcOrd="1" destOrd="0" parTransId="{930DCDB0-769F-45D9-A872-A0E47193FBC8}" sibTransId="{9491D65C-2B49-434A-A627-CE8913BDC3F2}"/>
    <dgm:cxn modelId="{8B37262C-D667-421B-83BA-430FF1082A4D}" type="presOf" srcId="{02D9B08C-570C-46A7-9D55-10A6C73AAA15}" destId="{A7E3AF83-5FED-4F74-937E-E78328F6FEA9}" srcOrd="0" destOrd="0" presId="urn:microsoft.com/office/officeart/2005/8/layout/vList5"/>
    <dgm:cxn modelId="{7A234337-0530-4ED5-A9BD-31EC492288BF}" type="presOf" srcId="{A24E8AEB-FA25-404A-A164-F165E09C7775}" destId="{51BC5861-6F1A-42BE-93D0-A0BBD6B3A95E}" srcOrd="0" destOrd="0" presId="urn:microsoft.com/office/officeart/2005/8/layout/vList5"/>
    <dgm:cxn modelId="{8420785C-9CC3-46F7-97BE-C6A76682F752}" type="presOf" srcId="{74DF032D-8D2E-4F40-9E9C-31BF57BC8F9A}" destId="{FD9DE83D-B27B-4F7B-BB4D-0CF70F86286C}" srcOrd="0" destOrd="0" presId="urn:microsoft.com/office/officeart/2005/8/layout/vList5"/>
    <dgm:cxn modelId="{A2BCD470-DE56-492E-B57F-527287586AB5}" srcId="{F9EE0F62-8819-481B-999A-03EB68CF5EAF}" destId="{A24E8AEB-FA25-404A-A164-F165E09C7775}" srcOrd="2" destOrd="0" parTransId="{7D7EED65-A102-4C8B-BF0F-DBC48C104193}" sibTransId="{813A0E84-9CD5-424B-93B7-61777A40E3B6}"/>
    <dgm:cxn modelId="{7E608E90-F5E8-46C1-9DD0-2F29278C530A}" srcId="{F9EE0F62-8819-481B-999A-03EB68CF5EAF}" destId="{E900D2C9-2C41-47D6-968C-CFCA3BD0D8E9}" srcOrd="0" destOrd="0" parTransId="{4B608097-35D3-491E-984D-26C2DEAA5000}" sibTransId="{75AC811E-DBD7-49FD-84B4-D2DEB96DAFB6}"/>
    <dgm:cxn modelId="{E40E6D92-5297-4F7A-AA89-C5062AEACB3F}" type="presOf" srcId="{F9EE0F62-8819-481B-999A-03EB68CF5EAF}" destId="{4772F978-709B-4E0D-B041-B781AA53C477}" srcOrd="0" destOrd="0" presId="urn:microsoft.com/office/officeart/2005/8/layout/vList5"/>
    <dgm:cxn modelId="{E80430B0-F682-454A-8984-F5DFF1991FA5}" srcId="{5266BD20-A165-456B-9023-E5F9D7A8E2A8}" destId="{02D9B08C-570C-46A7-9D55-10A6C73AAA15}" srcOrd="0" destOrd="0" parTransId="{130C4FBD-6721-4860-914F-26391E69A6F6}" sibTransId="{9FEF2B0A-30C0-450A-8648-DBB55A4AD6DF}"/>
    <dgm:cxn modelId="{F6A8CCB1-7674-4C8C-BDEA-60EA9EC9F542}" srcId="{A24E8AEB-FA25-404A-A164-F165E09C7775}" destId="{74DF032D-8D2E-4F40-9E9C-31BF57BC8F9A}" srcOrd="0" destOrd="0" parTransId="{479C6DC4-EC3C-4871-8D89-AA4E6E377131}" sibTransId="{C861748A-C9CA-4681-9F5F-8169508E25DE}"/>
    <dgm:cxn modelId="{B614D4B2-A53D-46E2-A978-2F0D05A6D22A}" type="presOf" srcId="{DE3E48AA-76CB-4066-8363-C24D7E206B1C}" destId="{C0D7E99D-DE06-4517-890F-6AC614A68D68}" srcOrd="0" destOrd="0" presId="urn:microsoft.com/office/officeart/2005/8/layout/vList5"/>
    <dgm:cxn modelId="{C31FCDBD-5BB7-4712-AD0E-0FE6644CF25E}" srcId="{E900D2C9-2C41-47D6-968C-CFCA3BD0D8E9}" destId="{DE3E48AA-76CB-4066-8363-C24D7E206B1C}" srcOrd="0" destOrd="0" parTransId="{DD9304D1-28A6-4C7F-A282-7E25D2B026AF}" sibTransId="{2BA21F58-600D-46D3-9054-9CAB40956FCD}"/>
    <dgm:cxn modelId="{BC0EAEC8-C582-4BD7-BC8B-86ACE73567DD}" type="presOf" srcId="{E900D2C9-2C41-47D6-968C-CFCA3BD0D8E9}" destId="{DB7FFA73-23F7-48DC-AE23-76B107A66310}" srcOrd="0" destOrd="0" presId="urn:microsoft.com/office/officeart/2005/8/layout/vList5"/>
    <dgm:cxn modelId="{400D4BE0-7DA6-4210-9D1A-0BEAF95221AF}" type="presOf" srcId="{5266BD20-A165-456B-9023-E5F9D7A8E2A8}" destId="{502E022C-1D13-4283-8E57-592923661A6F}" srcOrd="0" destOrd="0" presId="urn:microsoft.com/office/officeart/2005/8/layout/vList5"/>
    <dgm:cxn modelId="{54B718EE-188B-4F01-8F74-B77592430DCD}" type="presParOf" srcId="{4772F978-709B-4E0D-B041-B781AA53C477}" destId="{53F295DF-ABD1-4C3B-9819-C5503B9A7223}" srcOrd="0" destOrd="0" presId="urn:microsoft.com/office/officeart/2005/8/layout/vList5"/>
    <dgm:cxn modelId="{3E6D2EAC-CBFE-42D4-BAAA-C0A8A2E69BB2}" type="presParOf" srcId="{53F295DF-ABD1-4C3B-9819-C5503B9A7223}" destId="{DB7FFA73-23F7-48DC-AE23-76B107A66310}" srcOrd="0" destOrd="0" presId="urn:microsoft.com/office/officeart/2005/8/layout/vList5"/>
    <dgm:cxn modelId="{3799E6D5-3D4F-4BA3-805D-106E18A925D9}" type="presParOf" srcId="{53F295DF-ABD1-4C3B-9819-C5503B9A7223}" destId="{C0D7E99D-DE06-4517-890F-6AC614A68D68}" srcOrd="1" destOrd="0" presId="urn:microsoft.com/office/officeart/2005/8/layout/vList5"/>
    <dgm:cxn modelId="{E2A71482-D2EB-4540-855A-3BABCA160C84}" type="presParOf" srcId="{4772F978-709B-4E0D-B041-B781AA53C477}" destId="{F324269C-E2C2-4334-A726-A176F3D3FB10}" srcOrd="1" destOrd="0" presId="urn:microsoft.com/office/officeart/2005/8/layout/vList5"/>
    <dgm:cxn modelId="{0EB24C1D-CA36-4351-9F67-C87A1218DEB6}" type="presParOf" srcId="{4772F978-709B-4E0D-B041-B781AA53C477}" destId="{3C1CAA9F-1AD8-4215-9AD8-32287A5AC155}" srcOrd="2" destOrd="0" presId="urn:microsoft.com/office/officeart/2005/8/layout/vList5"/>
    <dgm:cxn modelId="{217531B0-12D4-4060-AED4-347817EAE56A}" type="presParOf" srcId="{3C1CAA9F-1AD8-4215-9AD8-32287A5AC155}" destId="{502E022C-1D13-4283-8E57-592923661A6F}" srcOrd="0" destOrd="0" presId="urn:microsoft.com/office/officeart/2005/8/layout/vList5"/>
    <dgm:cxn modelId="{B55195B4-E7EA-4B69-ADD0-9E91095A4027}" type="presParOf" srcId="{3C1CAA9F-1AD8-4215-9AD8-32287A5AC155}" destId="{A7E3AF83-5FED-4F74-937E-E78328F6FEA9}" srcOrd="1" destOrd="0" presId="urn:microsoft.com/office/officeart/2005/8/layout/vList5"/>
    <dgm:cxn modelId="{3FE58BF2-5C45-44ED-BF83-69564605438C}" type="presParOf" srcId="{4772F978-709B-4E0D-B041-B781AA53C477}" destId="{8FBCF61C-2DE6-40BE-877B-D67DB0B26B25}" srcOrd="3" destOrd="0" presId="urn:microsoft.com/office/officeart/2005/8/layout/vList5"/>
    <dgm:cxn modelId="{ADE53407-6B2C-4680-84BE-B94A514809E9}" type="presParOf" srcId="{4772F978-709B-4E0D-B041-B781AA53C477}" destId="{FD3ADE29-3FCE-4984-AC83-A3843706AEAF}" srcOrd="4" destOrd="0" presId="urn:microsoft.com/office/officeart/2005/8/layout/vList5"/>
    <dgm:cxn modelId="{63204794-4613-432B-B0D4-9B9EF9A015B0}" type="presParOf" srcId="{FD3ADE29-3FCE-4984-AC83-A3843706AEAF}" destId="{51BC5861-6F1A-42BE-93D0-A0BBD6B3A95E}" srcOrd="0" destOrd="0" presId="urn:microsoft.com/office/officeart/2005/8/layout/vList5"/>
    <dgm:cxn modelId="{57CBDD20-530B-40E3-B38E-DEAF495FDE1C}" type="presParOf" srcId="{FD3ADE29-3FCE-4984-AC83-A3843706AEAF}" destId="{FD9DE83D-B27B-4F7B-BB4D-0CF70F86286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D7E99D-DE06-4517-890F-6AC614A68D68}">
      <dsp:nvSpPr>
        <dsp:cNvPr id="0" name=""/>
        <dsp:cNvSpPr/>
      </dsp:nvSpPr>
      <dsp:spPr>
        <a:xfrm rot="5400000">
          <a:off x="3621405" y="-1293891"/>
          <a:ext cx="1047750" cy="390144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rgbClr val="FF0000"/>
              </a:solidFill>
              <a:effectLst>
                <a:outerShdw blurRad="38100" dist="38100" dir="2700000" algn="tl">
                  <a:srgbClr val="000000">
                    <a:alpha val="43137"/>
                  </a:srgbClr>
                </a:outerShdw>
              </a:effectLst>
            </a:rPr>
            <a:t>Reason for Admission</a:t>
          </a:r>
        </a:p>
      </dsp:txBody>
      <dsp:txXfrm rot="-5400000">
        <a:off x="2194561" y="184100"/>
        <a:ext cx="3850293" cy="945456"/>
      </dsp:txXfrm>
    </dsp:sp>
    <dsp:sp modelId="{DB7FFA73-23F7-48DC-AE23-76B107A66310}">
      <dsp:nvSpPr>
        <dsp:cNvPr id="0" name=""/>
        <dsp:cNvSpPr/>
      </dsp:nvSpPr>
      <dsp:spPr>
        <a:xfrm>
          <a:off x="0" y="1984"/>
          <a:ext cx="2194560" cy="13096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FF0000"/>
              </a:solidFill>
              <a:effectLst>
                <a:outerShdw blurRad="38100" dist="38100" dir="2700000" algn="tl">
                  <a:srgbClr val="000000">
                    <a:alpha val="43137"/>
                  </a:srgbClr>
                </a:outerShdw>
              </a:effectLst>
            </a:rPr>
            <a:t>Principle Diagnosis</a:t>
          </a:r>
        </a:p>
      </dsp:txBody>
      <dsp:txXfrm>
        <a:off x="63934" y="65918"/>
        <a:ext cx="2066692" cy="1181819"/>
      </dsp:txXfrm>
    </dsp:sp>
    <dsp:sp modelId="{A7E3AF83-5FED-4F74-937E-E78328F6FEA9}">
      <dsp:nvSpPr>
        <dsp:cNvPr id="0" name=""/>
        <dsp:cNvSpPr/>
      </dsp:nvSpPr>
      <dsp:spPr>
        <a:xfrm rot="5400000">
          <a:off x="3621405" y="81279"/>
          <a:ext cx="1047750" cy="390144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rgbClr val="0070C0"/>
              </a:solidFill>
              <a:effectLst>
                <a:outerShdw blurRad="38100" dist="38100" dir="2700000" algn="tl">
                  <a:srgbClr val="000000">
                    <a:alpha val="43137"/>
                  </a:srgbClr>
                </a:outerShdw>
              </a:effectLst>
            </a:rPr>
            <a:t>Reason for Surgery </a:t>
          </a:r>
        </a:p>
      </dsp:txBody>
      <dsp:txXfrm rot="-5400000">
        <a:off x="2194561" y="1559271"/>
        <a:ext cx="3850293" cy="945456"/>
      </dsp:txXfrm>
    </dsp:sp>
    <dsp:sp modelId="{502E022C-1D13-4283-8E57-592923661A6F}">
      <dsp:nvSpPr>
        <dsp:cNvPr id="0" name=""/>
        <dsp:cNvSpPr/>
      </dsp:nvSpPr>
      <dsp:spPr>
        <a:xfrm>
          <a:off x="0" y="1377156"/>
          <a:ext cx="2194560" cy="13096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70C0"/>
              </a:solidFill>
              <a:effectLst>
                <a:outerShdw blurRad="38100" dist="38100" dir="2700000" algn="tl">
                  <a:srgbClr val="000000">
                    <a:alpha val="43137"/>
                  </a:srgbClr>
                </a:outerShdw>
              </a:effectLst>
            </a:rPr>
            <a:t>Secondary Diagnosis</a:t>
          </a:r>
        </a:p>
      </dsp:txBody>
      <dsp:txXfrm>
        <a:off x="63934" y="1441090"/>
        <a:ext cx="2066692" cy="1181819"/>
      </dsp:txXfrm>
    </dsp:sp>
    <dsp:sp modelId="{FD9DE83D-B27B-4F7B-BB4D-0CF70F86286C}">
      <dsp:nvSpPr>
        <dsp:cNvPr id="0" name=""/>
        <dsp:cNvSpPr/>
      </dsp:nvSpPr>
      <dsp:spPr>
        <a:xfrm rot="5400000">
          <a:off x="3621405" y="1456451"/>
          <a:ext cx="1047750" cy="390144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effectLst>
                <a:outerShdw blurRad="38100" dist="38100" dir="2700000" algn="tl">
                  <a:srgbClr val="000000">
                    <a:alpha val="43137"/>
                  </a:srgbClr>
                </a:outerShdw>
              </a:effectLst>
            </a:rPr>
            <a:t>Relevant to Preoperative Services</a:t>
          </a:r>
        </a:p>
      </dsp:txBody>
      <dsp:txXfrm rot="-5400000">
        <a:off x="2194561" y="2934443"/>
        <a:ext cx="3850293" cy="945456"/>
      </dsp:txXfrm>
    </dsp:sp>
    <dsp:sp modelId="{51BC5861-6F1A-42BE-93D0-A0BBD6B3A95E}">
      <dsp:nvSpPr>
        <dsp:cNvPr id="0" name=""/>
        <dsp:cNvSpPr/>
      </dsp:nvSpPr>
      <dsp:spPr>
        <a:xfrm>
          <a:off x="0" y="2752328"/>
          <a:ext cx="2194560" cy="13096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effectLst>
                <a:outerShdw blurRad="38100" dist="38100" dir="2700000" algn="tl">
                  <a:srgbClr val="000000">
                    <a:alpha val="43137"/>
                  </a:srgbClr>
                </a:outerShdw>
              </a:effectLst>
            </a:rPr>
            <a:t>Other</a:t>
          </a:r>
        </a:p>
        <a:p>
          <a:pPr marL="0" lvl="0" indent="0" algn="ctr" defTabSz="1066800">
            <a:lnSpc>
              <a:spcPct val="90000"/>
            </a:lnSpc>
            <a:spcBef>
              <a:spcPct val="0"/>
            </a:spcBef>
            <a:spcAft>
              <a:spcPct val="35000"/>
            </a:spcAft>
            <a:buNone/>
          </a:pPr>
          <a:r>
            <a:rPr lang="en-US" sz="2400" kern="1200" dirty="0">
              <a:solidFill>
                <a:schemeClr val="tx1"/>
              </a:solidFill>
              <a:effectLst>
                <a:outerShdw blurRad="38100" dist="38100" dir="2700000" algn="tl">
                  <a:srgbClr val="000000">
                    <a:alpha val="43137"/>
                  </a:srgbClr>
                </a:outerShdw>
              </a:effectLst>
            </a:rPr>
            <a:t>Diagnosis(es)</a:t>
          </a:r>
        </a:p>
      </dsp:txBody>
      <dsp:txXfrm>
        <a:off x="63934" y="2816262"/>
        <a:ext cx="2066692" cy="118181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7BBA68-1004-4BDC-A874-36871735812E}" type="datetimeFigureOut">
              <a:rPr lang="en-US" smtClean="0"/>
              <a:t>11/10/2018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17123D-6782-4B28-86BA-BD6E6DC49AFB}" type="slidenum">
              <a:rPr lang="en-US" smtClean="0"/>
              <a:t>‹#›</a:t>
            </a:fld>
            <a:endParaRPr lang="en-US"/>
          </a:p>
        </p:txBody>
      </p:sp>
    </p:spTree>
    <p:extLst>
      <p:ext uri="{BB962C8B-B14F-4D97-AF65-F5344CB8AC3E}">
        <p14:creationId xmlns:p14="http://schemas.microsoft.com/office/powerpoint/2010/main" val="4102957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17123D-6782-4B28-86BA-BD6E6DC49AFB}" type="slidenum">
              <a:rPr lang="en-US" smtClean="0"/>
              <a:t>5</a:t>
            </a:fld>
            <a:endParaRPr lang="en-US"/>
          </a:p>
        </p:txBody>
      </p:sp>
    </p:spTree>
    <p:extLst>
      <p:ext uri="{BB962C8B-B14F-4D97-AF65-F5344CB8AC3E}">
        <p14:creationId xmlns:p14="http://schemas.microsoft.com/office/powerpoint/2010/main" val="4924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B17123D-6782-4B28-86BA-BD6E6DC49AFB}" type="slidenum">
              <a:rPr lang="en-US" smtClean="0"/>
              <a:t>14</a:t>
            </a:fld>
            <a:endParaRPr lang="en-US"/>
          </a:p>
        </p:txBody>
      </p:sp>
    </p:spTree>
    <p:extLst>
      <p:ext uri="{BB962C8B-B14F-4D97-AF65-F5344CB8AC3E}">
        <p14:creationId xmlns:p14="http://schemas.microsoft.com/office/powerpoint/2010/main" val="2813796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fld id="{B3F94350-6980-4B98-A130-A4EE07CD92D2}" type="datetimeFigureOut">
              <a:rPr lang="en-US" smtClean="0"/>
              <a:pPr/>
              <a:t>11/10/2018</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6B43FB58-A905-4DBC-AEC4-6C8FA07D75E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B3F94350-6980-4B98-A130-A4EE07CD92D2}" type="datetimeFigureOut">
              <a:rPr lang="en-US" smtClean="0"/>
              <a:pPr/>
              <a:t>11/10/2018</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6B43FB58-A905-4DBC-AEC4-6C8FA07D75E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fld id="{B3F94350-6980-4B98-A130-A4EE07CD92D2}" type="datetimeFigureOut">
              <a:rPr lang="en-US" smtClean="0"/>
              <a:pPr/>
              <a:t>11/10/2018</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6B43FB58-A905-4DBC-AEC4-6C8FA07D75E1}"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fld id="{B3F94350-6980-4B98-A130-A4EE07CD92D2}" type="datetimeFigureOut">
              <a:rPr lang="en-US" smtClean="0"/>
              <a:pPr/>
              <a:t>11/10/2018</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6B43FB58-A905-4DBC-AEC4-6C8FA07D75E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B3F94350-6980-4B98-A130-A4EE07CD92D2}" type="datetimeFigureOut">
              <a:rPr lang="en-US" smtClean="0"/>
              <a:pPr/>
              <a:t>11/10/2018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6B43FB58-A905-4DBC-AEC4-6C8FA07D75E1}"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fld id="{B3F94350-6980-4B98-A130-A4EE07CD92D2}" type="datetimeFigureOut">
              <a:rPr lang="en-US" smtClean="0"/>
              <a:pPr/>
              <a:t>11/10/2018</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3FB58-A905-4DBC-AEC4-6C8FA07D75E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F94350-6980-4B98-A130-A4EE07CD92D2}" type="datetimeFigureOut">
              <a:rPr lang="en-US" smtClean="0"/>
              <a:pPr/>
              <a:t>11/10/2018</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3FB58-A905-4DBC-AEC4-6C8FA07D75E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B3F94350-6980-4B98-A130-A4EE07CD92D2}" type="datetimeFigureOut">
              <a:rPr lang="en-US" smtClean="0"/>
              <a:pPr/>
              <a:t>11/10/2018</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43FB58-A905-4DBC-AEC4-6C8FA07D75E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a:t>Click icon to add picture</a:t>
            </a:r>
            <a:endParaRPr kumimoji="0" lang="en-US" dirty="0"/>
          </a:p>
        </p:txBody>
      </p:sp>
      <p:sp>
        <p:nvSpPr>
          <p:cNvPr id="7" name="Date Placeholder 6"/>
          <p:cNvSpPr>
            <a:spLocks noGrp="1"/>
          </p:cNvSpPr>
          <p:nvPr>
            <p:ph type="dt" sz="half" idx="10"/>
          </p:nvPr>
        </p:nvSpPr>
        <p:spPr/>
        <p:txBody>
          <a:bodyPr/>
          <a:lstStyle/>
          <a:p>
            <a:fld id="{B3F94350-6980-4B98-A130-A4EE07CD92D2}" type="datetimeFigureOut">
              <a:rPr lang="en-US" smtClean="0"/>
              <a:pPr/>
              <a:t>11/10/2018</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6B43FB58-A905-4DBC-AEC4-6C8FA07D75E1}"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F94350-6980-4B98-A130-A4EE07CD92D2}" type="datetimeFigureOut">
              <a:rPr lang="en-US" smtClean="0"/>
              <a:pPr/>
              <a:t>11/10/2018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3FB58-A905-4DBC-AEC4-6C8FA07D75E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F94350-6980-4B98-A130-A4EE07CD92D2}" type="datetimeFigureOut">
              <a:rPr lang="en-US" smtClean="0"/>
              <a:pPr/>
              <a:t>11/10/2018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43FB58-A905-4DBC-AEC4-6C8FA07D75E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3F94350-6980-4B98-A130-A4EE07CD92D2}" type="datetimeFigureOut">
              <a:rPr lang="en-US" smtClean="0"/>
              <a:pPr/>
              <a:t>11/10/2018</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6B43FB58-A905-4DBC-AEC4-6C8FA07D75E1}"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6.jpe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762000"/>
            <a:ext cx="7851648" cy="2438400"/>
          </a:xfrm>
        </p:spPr>
        <p:txBody>
          <a:bodyPr>
            <a:normAutofit/>
          </a:bodyPr>
          <a:lstStyle/>
          <a:p>
            <a:pPr algn="ctr"/>
            <a:r>
              <a:rPr lang="en-US" sz="4800" dirty="0"/>
              <a:t>Ordering</a:t>
            </a:r>
            <a:br>
              <a:rPr lang="en-US" sz="4800" dirty="0"/>
            </a:br>
            <a:r>
              <a:rPr lang="en-US" sz="4800" dirty="0"/>
              <a:t>Preoperative</a:t>
            </a:r>
            <a:br>
              <a:rPr lang="en-US" sz="4800" dirty="0"/>
            </a:br>
            <a:r>
              <a:rPr lang="en-US" sz="4800" dirty="0"/>
              <a:t>Tests</a:t>
            </a:r>
          </a:p>
        </p:txBody>
      </p:sp>
      <p:sp>
        <p:nvSpPr>
          <p:cNvPr id="3" name="Subtitle 2"/>
          <p:cNvSpPr>
            <a:spLocks noGrp="1"/>
          </p:cNvSpPr>
          <p:nvPr>
            <p:ph type="subTitle" idx="1"/>
          </p:nvPr>
        </p:nvSpPr>
        <p:spPr/>
        <p:txBody>
          <a:bodyPr>
            <a:normAutofit/>
          </a:bodyPr>
          <a:lstStyle/>
          <a:p>
            <a:endParaRPr lang="en-US" dirty="0"/>
          </a:p>
          <a:p>
            <a:pPr algn="ct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p>
        </p:txBody>
      </p:sp>
      <p:sp>
        <p:nvSpPr>
          <p:cNvPr id="3" name="Content Placeholder 2"/>
          <p:cNvSpPr>
            <a:spLocks noGrp="1"/>
          </p:cNvSpPr>
          <p:nvPr>
            <p:ph idx="1"/>
          </p:nvPr>
        </p:nvSpPr>
        <p:spPr>
          <a:xfrm>
            <a:off x="457200" y="1935480"/>
            <a:ext cx="8229600" cy="1569720"/>
          </a:xfrm>
        </p:spPr>
        <p:txBody>
          <a:bodyPr>
            <a:normAutofit fontScale="92500" lnSpcReduction="10000"/>
          </a:bodyPr>
          <a:lstStyle/>
          <a:p>
            <a:r>
              <a:rPr lang="en-US" dirty="0"/>
              <a:t>Local Medical Review Policies (LMRP)</a:t>
            </a:r>
          </a:p>
          <a:p>
            <a:r>
              <a:rPr lang="en-US" dirty="0"/>
              <a:t>LCD (Local Coverage Determination) </a:t>
            </a:r>
          </a:p>
          <a:p>
            <a:r>
              <a:rPr lang="en-US" dirty="0"/>
              <a:t>NCD (National Coverage Determination)</a:t>
            </a:r>
          </a:p>
        </p:txBody>
      </p:sp>
      <p:sp>
        <p:nvSpPr>
          <p:cNvPr id="4" name="TextBox 3"/>
          <p:cNvSpPr txBox="1"/>
          <p:nvPr/>
        </p:nvSpPr>
        <p:spPr>
          <a:xfrm>
            <a:off x="457200" y="3657600"/>
            <a:ext cx="8229600" cy="2308324"/>
          </a:xfrm>
          <a:prstGeom prst="rect">
            <a:avLst/>
          </a:prstGeom>
          <a:noFill/>
        </p:spPr>
        <p:txBody>
          <a:bodyPr wrap="square" rtlCol="0">
            <a:spAutoFit/>
          </a:bodyPr>
          <a:lstStyle/>
          <a:p>
            <a:r>
              <a:rPr lang="en-US" sz="2400" dirty="0"/>
              <a:t>Specify under what clinical circumstances a service is considered to be reasonable and necessary (sometimes referred to as “Medically Necessary”).  The Center for Medicare and Medicaid Services (CMS) further defines them as administrative and educational tools to assist providers in submitting correct claims for payment. </a:t>
            </a:r>
          </a:p>
        </p:txBody>
      </p:sp>
      <p:pic>
        <p:nvPicPr>
          <p:cNvPr id="5" name="Picture 4" descr="Doctor_3.jpg"/>
          <p:cNvPicPr>
            <a:picLocks noChangeAspect="1"/>
          </p:cNvPicPr>
          <p:nvPr/>
        </p:nvPicPr>
        <p:blipFill>
          <a:blip r:embed="rId2" cstate="print"/>
          <a:stretch>
            <a:fillRect/>
          </a:stretch>
        </p:blipFill>
        <p:spPr>
          <a:xfrm>
            <a:off x="6629400" y="498765"/>
            <a:ext cx="1869092" cy="1137634"/>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p>
        </p:txBody>
      </p:sp>
      <p:sp>
        <p:nvSpPr>
          <p:cNvPr id="3" name="Content Placeholder 2"/>
          <p:cNvSpPr>
            <a:spLocks noGrp="1"/>
          </p:cNvSpPr>
          <p:nvPr>
            <p:ph idx="1"/>
          </p:nvPr>
        </p:nvSpPr>
        <p:spPr>
          <a:xfrm>
            <a:off x="457200" y="1935480"/>
            <a:ext cx="8229600" cy="1569720"/>
          </a:xfrm>
        </p:spPr>
        <p:txBody>
          <a:bodyPr>
            <a:normAutofit/>
          </a:bodyPr>
          <a:lstStyle/>
          <a:p>
            <a:r>
              <a:rPr lang="en-US" dirty="0"/>
              <a:t>International Classification of Diseases, 10th Revision, Clinical Modification(ICD-10-CM) </a:t>
            </a:r>
          </a:p>
        </p:txBody>
      </p:sp>
      <p:sp>
        <p:nvSpPr>
          <p:cNvPr id="4" name="TextBox 3"/>
          <p:cNvSpPr txBox="1"/>
          <p:nvPr/>
        </p:nvSpPr>
        <p:spPr>
          <a:xfrm>
            <a:off x="457200" y="3657600"/>
            <a:ext cx="8229600" cy="1200329"/>
          </a:xfrm>
          <a:prstGeom prst="rect">
            <a:avLst/>
          </a:prstGeom>
          <a:noFill/>
        </p:spPr>
        <p:txBody>
          <a:bodyPr wrap="square" rtlCol="0">
            <a:spAutoFit/>
          </a:bodyPr>
          <a:lstStyle/>
          <a:p>
            <a:r>
              <a:rPr lang="en-US" sz="2400" dirty="0"/>
              <a:t>ICD-10-CM is the official system used in the United States to classify and assign codes to health conditions and related information. </a:t>
            </a:r>
          </a:p>
        </p:txBody>
      </p:sp>
      <p:pic>
        <p:nvPicPr>
          <p:cNvPr id="5" name="Picture 4" descr="Doctor_3.jpg"/>
          <p:cNvPicPr>
            <a:picLocks noChangeAspect="1"/>
          </p:cNvPicPr>
          <p:nvPr/>
        </p:nvPicPr>
        <p:blipFill>
          <a:blip r:embed="rId2" cstate="print"/>
          <a:srcRect b="11398"/>
          <a:stretch>
            <a:fillRect/>
          </a:stretch>
        </p:blipFill>
        <p:spPr>
          <a:xfrm>
            <a:off x="6599454" y="436420"/>
            <a:ext cx="1818919" cy="1219200"/>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p>
        </p:txBody>
      </p:sp>
      <p:sp>
        <p:nvSpPr>
          <p:cNvPr id="3" name="Content Placeholder 2"/>
          <p:cNvSpPr>
            <a:spLocks noGrp="1"/>
          </p:cNvSpPr>
          <p:nvPr>
            <p:ph idx="1"/>
          </p:nvPr>
        </p:nvSpPr>
        <p:spPr>
          <a:xfrm>
            <a:off x="457200" y="1935480"/>
            <a:ext cx="8229600" cy="1569720"/>
          </a:xfrm>
        </p:spPr>
        <p:txBody>
          <a:bodyPr>
            <a:normAutofit/>
          </a:bodyPr>
          <a:lstStyle/>
          <a:p>
            <a:r>
              <a:rPr lang="en-US" dirty="0"/>
              <a:t>Current Procedural Terminology (CPT) </a:t>
            </a:r>
          </a:p>
        </p:txBody>
      </p:sp>
      <p:sp>
        <p:nvSpPr>
          <p:cNvPr id="4" name="TextBox 3"/>
          <p:cNvSpPr txBox="1"/>
          <p:nvPr/>
        </p:nvSpPr>
        <p:spPr>
          <a:xfrm>
            <a:off x="457200" y="3657600"/>
            <a:ext cx="8229600" cy="1569660"/>
          </a:xfrm>
          <a:prstGeom prst="rect">
            <a:avLst/>
          </a:prstGeom>
          <a:noFill/>
        </p:spPr>
        <p:txBody>
          <a:bodyPr wrap="square" rtlCol="0">
            <a:spAutoFit/>
          </a:bodyPr>
          <a:lstStyle/>
          <a:p>
            <a:r>
              <a:rPr lang="en-US" sz="2400" dirty="0"/>
              <a:t>CPT is a system developed by the American Medical Association for standardizing the terminology and coding used to describe medical services and procedures which serves as the basis for health care billing. </a:t>
            </a:r>
          </a:p>
        </p:txBody>
      </p:sp>
      <p:pic>
        <p:nvPicPr>
          <p:cNvPr id="5" name="Picture 4" descr="Doctor_3.jpg"/>
          <p:cNvPicPr>
            <a:picLocks noChangeAspect="1"/>
          </p:cNvPicPr>
          <p:nvPr/>
        </p:nvPicPr>
        <p:blipFill>
          <a:blip r:embed="rId2" cstate="print"/>
          <a:stretch>
            <a:fillRect/>
          </a:stretch>
        </p:blipFill>
        <p:spPr>
          <a:xfrm>
            <a:off x="6599454" y="447691"/>
            <a:ext cx="1818919" cy="1196657"/>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Z-Codes</a:t>
            </a:r>
          </a:p>
        </p:txBody>
      </p:sp>
      <p:sp>
        <p:nvSpPr>
          <p:cNvPr id="3" name="Content Placeholder 2"/>
          <p:cNvSpPr>
            <a:spLocks noGrp="1"/>
          </p:cNvSpPr>
          <p:nvPr>
            <p:ph idx="1"/>
          </p:nvPr>
        </p:nvSpPr>
        <p:spPr>
          <a:xfrm>
            <a:off x="457200" y="1935480"/>
            <a:ext cx="8229600" cy="3550920"/>
          </a:xfrm>
        </p:spPr>
        <p:txBody>
          <a:bodyPr>
            <a:normAutofit fontScale="55000" lnSpcReduction="20000"/>
          </a:bodyPr>
          <a:lstStyle/>
          <a:p>
            <a:r>
              <a:rPr lang="en-US" dirty="0"/>
              <a:t>Classification of Factors Influencing Health Status and Contact with Health Service</a:t>
            </a:r>
          </a:p>
          <a:p>
            <a:pPr lvl="1"/>
            <a:r>
              <a:rPr lang="en-US" dirty="0"/>
              <a:t>Z-Codes deal with occasions when circumstances other than a disease or injury are recorded as a diagnosis or problem.</a:t>
            </a:r>
          </a:p>
          <a:p>
            <a:r>
              <a:rPr lang="en-US" dirty="0"/>
              <a:t>Four primary circumstances for the use of Z codes:</a:t>
            </a:r>
          </a:p>
          <a:p>
            <a:pPr marL="971550" lvl="1" indent="-514350">
              <a:buClrTx/>
              <a:buFont typeface="+mj-lt"/>
              <a:buAutoNum type="arabicPeriod"/>
            </a:pPr>
            <a:r>
              <a:rPr lang="en-US" dirty="0"/>
              <a:t>A person who is not currently sick encounters the health services for some specific reason, such as to act as an organ donor, to receive prophylactic care, such as inoculations or health screenings, or to receive counseling on health related issues.</a:t>
            </a:r>
          </a:p>
          <a:p>
            <a:pPr marL="971550" lvl="1" indent="-514350">
              <a:buClrTx/>
              <a:buFont typeface="+mj-lt"/>
              <a:buAutoNum type="arabicPeriod"/>
            </a:pPr>
            <a:r>
              <a:rPr lang="en-US" dirty="0"/>
              <a:t>A person with a resolving disease or injury, or a chronic, long-term condition requiring continuous care, encounters the health care system for specific aftercare of that disease or injury (e.g., dialysis for renal disease; chemotherapy for malignancy; cast change). A diagnosis/symptom code should be used whenever a current, acute, diagnosis is being treated or a sign or symptom is being studied.</a:t>
            </a:r>
          </a:p>
          <a:p>
            <a:pPr marL="971550" lvl="1" indent="-514350">
              <a:buClrTx/>
              <a:buFont typeface="+mj-lt"/>
              <a:buAutoNum type="arabicPeriod"/>
            </a:pPr>
            <a:r>
              <a:rPr lang="en-US" dirty="0"/>
              <a:t>Circumstances or problems influence a person’s health status but are not in themselves a current illness or injury.</a:t>
            </a:r>
          </a:p>
          <a:p>
            <a:pPr marL="971550" lvl="1" indent="-514350">
              <a:buClrTx/>
              <a:buFont typeface="+mj-lt"/>
              <a:buAutoNum type="arabicPeriod"/>
            </a:pPr>
            <a:r>
              <a:rPr lang="en-US" dirty="0"/>
              <a:t>Newborns, to indicate birth status</a:t>
            </a:r>
          </a:p>
          <a:p>
            <a:endParaRPr lang="en-US" dirty="0"/>
          </a:p>
        </p:txBody>
      </p:sp>
      <p:pic>
        <p:nvPicPr>
          <p:cNvPr id="5" name="Picture 4" descr="Doctor_3.jpg"/>
          <p:cNvPicPr>
            <a:picLocks noChangeAspect="1"/>
          </p:cNvPicPr>
          <p:nvPr/>
        </p:nvPicPr>
        <p:blipFill>
          <a:blip r:embed="rId3" cstate="print"/>
          <a:stretch>
            <a:fillRect/>
          </a:stretch>
        </p:blipFill>
        <p:spPr>
          <a:xfrm>
            <a:off x="6609759" y="447691"/>
            <a:ext cx="1798309" cy="1196657"/>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medical necessity</a:t>
            </a:r>
          </a:p>
        </p:txBody>
      </p:sp>
      <p:sp>
        <p:nvSpPr>
          <p:cNvPr id="3" name="Content Placeholder 2"/>
          <p:cNvSpPr>
            <a:spLocks noGrp="1"/>
          </p:cNvSpPr>
          <p:nvPr>
            <p:ph idx="1"/>
          </p:nvPr>
        </p:nvSpPr>
        <p:spPr/>
        <p:txBody>
          <a:bodyPr>
            <a:normAutofit fontScale="92500"/>
          </a:bodyPr>
          <a:lstStyle/>
          <a:p>
            <a:r>
              <a:rPr lang="en-US" dirty="0"/>
              <a:t>All ordered tests must meet “Medical Necessity” </a:t>
            </a:r>
            <a:r>
              <a:rPr lang="en-US" u="sng" dirty="0"/>
              <a:t>in order to be reimbursed</a:t>
            </a:r>
            <a:r>
              <a:rPr lang="en-US" dirty="0"/>
              <a:t> for the test!</a:t>
            </a:r>
          </a:p>
          <a:p>
            <a:r>
              <a:rPr lang="en-US" dirty="0"/>
              <a:t>Meeting “Medical Necessity” is accomplished when the test ordered (CPT Code) is allowed by the diagnosis (ICD-10-CM Code) for which it is ordered. </a:t>
            </a:r>
          </a:p>
          <a:p>
            <a:r>
              <a:rPr lang="en-US" dirty="0"/>
              <a:t>The LMRP, LCD, and/or NCD specifies which ICD-10-CM(s) will authorize the CPT procedure being ordered (e.g. meeting “Medical Necessity”).  </a:t>
            </a:r>
          </a:p>
        </p:txBody>
      </p:sp>
      <p:pic>
        <p:nvPicPr>
          <p:cNvPr id="6" name="Picture 5" descr="case manager_1.jpg"/>
          <p:cNvPicPr>
            <a:picLocks noChangeAspect="1"/>
          </p:cNvPicPr>
          <p:nvPr/>
        </p:nvPicPr>
        <p:blipFill>
          <a:blip r:embed="rId2" cstate="print"/>
          <a:stretch>
            <a:fillRect/>
          </a:stretch>
        </p:blipFill>
        <p:spPr>
          <a:xfrm>
            <a:off x="7086600" y="381000"/>
            <a:ext cx="1751034" cy="1162050"/>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necessity</a:t>
            </a:r>
          </a:p>
        </p:txBody>
      </p:sp>
      <p:sp>
        <p:nvSpPr>
          <p:cNvPr id="3" name="Content Placeholder 2"/>
          <p:cNvSpPr>
            <a:spLocks noGrp="1"/>
          </p:cNvSpPr>
          <p:nvPr>
            <p:ph idx="1"/>
          </p:nvPr>
        </p:nvSpPr>
        <p:spPr/>
        <p:txBody>
          <a:bodyPr>
            <a:normAutofit fontScale="77500" lnSpcReduction="20000"/>
          </a:bodyPr>
          <a:lstStyle/>
          <a:p>
            <a:r>
              <a:rPr lang="en-US" dirty="0"/>
              <a:t>Health services that are: </a:t>
            </a:r>
          </a:p>
          <a:p>
            <a:pPr lvl="1"/>
            <a:r>
              <a:rPr lang="en-US" dirty="0"/>
              <a:t>Reasonably necessary to prevent illness or medical conditions, or provide early screening, interventions, and/or treatments for conditions that cause suffering or pain, cause physical deformity or limitations in function, threaten to cause or worsen a handicap, cause illness or infirmity of a recipient, or endanger life.</a:t>
            </a:r>
          </a:p>
          <a:p>
            <a:pPr lvl="1"/>
            <a:r>
              <a:rPr lang="en-US" dirty="0"/>
              <a:t>Provided at appropriate locations and at the appropriate levels of care for the treatment of clients’ conditions.</a:t>
            </a:r>
          </a:p>
          <a:p>
            <a:pPr lvl="1"/>
            <a:r>
              <a:rPr lang="en-US" dirty="0"/>
              <a:t>Consistent with health care practice guidelines and standards that are issued by professionally-recognized health care organizations or governmental agencies.</a:t>
            </a:r>
          </a:p>
          <a:p>
            <a:pPr lvl="1"/>
            <a:r>
              <a:rPr lang="en-US" dirty="0"/>
              <a:t>Consistent with the diagnoses of the conditions.</a:t>
            </a:r>
          </a:p>
          <a:p>
            <a:pPr lvl="1"/>
            <a:r>
              <a:rPr lang="en-US" dirty="0"/>
              <a:t>No more intrusive or restrictive than necessary to provide a proper balance of safety, effectiveness, and efficiency.</a:t>
            </a:r>
          </a:p>
          <a:p>
            <a:pPr lv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medical necessity</a:t>
            </a:r>
          </a:p>
        </p:txBody>
      </p:sp>
      <p:sp>
        <p:nvSpPr>
          <p:cNvPr id="3" name="Content Placeholder 2"/>
          <p:cNvSpPr>
            <a:spLocks noGrp="1"/>
          </p:cNvSpPr>
          <p:nvPr>
            <p:ph idx="1"/>
          </p:nvPr>
        </p:nvSpPr>
        <p:spPr>
          <a:xfrm>
            <a:off x="304800" y="1554163"/>
            <a:ext cx="8686800" cy="1265237"/>
          </a:xfrm>
        </p:spPr>
        <p:txBody>
          <a:bodyPr>
            <a:normAutofit/>
          </a:bodyPr>
          <a:lstStyle/>
          <a:p>
            <a:r>
              <a:rPr lang="en-US" dirty="0"/>
              <a:t>Meeting “Medical Necessity” </a:t>
            </a:r>
            <a:r>
              <a:rPr lang="en-US" u="sng" dirty="0"/>
              <a:t>also</a:t>
            </a:r>
            <a:r>
              <a:rPr lang="en-US" dirty="0"/>
              <a:t> applies to </a:t>
            </a:r>
            <a:r>
              <a:rPr lang="en-US" u="sng" dirty="0"/>
              <a:t>Preoperative Testing</a:t>
            </a:r>
            <a:r>
              <a:rPr lang="en-US" dirty="0"/>
              <a:t>!</a:t>
            </a:r>
          </a:p>
        </p:txBody>
      </p:sp>
      <p:pic>
        <p:nvPicPr>
          <p:cNvPr id="4" name="Picture 3" descr="Doctor &amp; Nurse_1.jpg"/>
          <p:cNvPicPr>
            <a:picLocks noChangeAspect="1"/>
          </p:cNvPicPr>
          <p:nvPr/>
        </p:nvPicPr>
        <p:blipFill>
          <a:blip r:embed="rId2" cstate="print"/>
          <a:stretch>
            <a:fillRect/>
          </a:stretch>
        </p:blipFill>
        <p:spPr>
          <a:xfrm>
            <a:off x="533400" y="3505200"/>
            <a:ext cx="4293810" cy="2438400"/>
          </a:xfrm>
          <a:prstGeom prst="rect">
            <a:avLst/>
          </a:prstGeom>
          <a:effectLst>
            <a:outerShdw blurRad="50800" dist="38100" dir="2700000" algn="tl" rotWithShape="0">
              <a:prstClr val="black">
                <a:alpha val="40000"/>
              </a:prstClr>
            </a:outerShdw>
          </a:effectLst>
        </p:spPr>
      </p:pic>
      <p:grpSp>
        <p:nvGrpSpPr>
          <p:cNvPr id="8" name="Group 7"/>
          <p:cNvGrpSpPr/>
          <p:nvPr/>
        </p:nvGrpSpPr>
        <p:grpSpPr>
          <a:xfrm>
            <a:off x="5181600" y="2743200"/>
            <a:ext cx="1524000" cy="1436132"/>
            <a:chOff x="4038600" y="2895600"/>
            <a:chExt cx="1524000" cy="1436132"/>
          </a:xfrm>
          <a:effectLst>
            <a:outerShdw blurRad="50800" dist="38100" dir="2700000" algn="tl" rotWithShape="0">
              <a:prstClr val="black">
                <a:alpha val="40000"/>
              </a:prstClr>
            </a:outerShdw>
          </a:effectLst>
        </p:grpSpPr>
        <p:pic>
          <p:nvPicPr>
            <p:cNvPr id="5" name="Picture 4" descr="normal CXR.jpg"/>
            <p:cNvPicPr>
              <a:picLocks noChangeAspect="1"/>
            </p:cNvPicPr>
            <p:nvPr/>
          </p:nvPicPr>
          <p:blipFill>
            <a:blip r:embed="rId3" cstate="print"/>
            <a:stretch>
              <a:fillRect/>
            </a:stretch>
          </p:blipFill>
          <p:spPr>
            <a:xfrm>
              <a:off x="4038600" y="2895600"/>
              <a:ext cx="1447800" cy="1085850"/>
            </a:xfrm>
            <a:prstGeom prst="rect">
              <a:avLst/>
            </a:prstGeom>
          </p:spPr>
        </p:pic>
        <p:sp>
          <p:nvSpPr>
            <p:cNvPr id="6" name="TextBox 5"/>
            <p:cNvSpPr txBox="1"/>
            <p:nvPr/>
          </p:nvSpPr>
          <p:spPr>
            <a:xfrm>
              <a:off x="4038600" y="3962400"/>
              <a:ext cx="1524000" cy="369332"/>
            </a:xfrm>
            <a:prstGeom prst="rect">
              <a:avLst/>
            </a:prstGeom>
            <a:noFill/>
          </p:spPr>
          <p:txBody>
            <a:bodyPr wrap="square" rtlCol="0">
              <a:spAutoFit/>
            </a:bodyPr>
            <a:lstStyle/>
            <a:p>
              <a:pPr algn="ctr"/>
              <a:r>
                <a:rPr lang="en-US" dirty="0"/>
                <a:t>Chest X-Ray</a:t>
              </a:r>
            </a:p>
          </p:txBody>
        </p:sp>
      </p:grpSp>
      <p:grpSp>
        <p:nvGrpSpPr>
          <p:cNvPr id="10" name="Group 9"/>
          <p:cNvGrpSpPr/>
          <p:nvPr/>
        </p:nvGrpSpPr>
        <p:grpSpPr>
          <a:xfrm>
            <a:off x="6743119" y="4202668"/>
            <a:ext cx="1791281" cy="1359932"/>
            <a:chOff x="6324600" y="3429000"/>
            <a:chExt cx="1791281" cy="1359932"/>
          </a:xfrm>
          <a:effectLst>
            <a:outerShdw blurRad="50800" dist="38100" dir="2700000" algn="tl" rotWithShape="0">
              <a:prstClr val="black">
                <a:alpha val="40000"/>
              </a:prstClr>
            </a:outerShdw>
          </a:effectLst>
        </p:grpSpPr>
        <p:pic>
          <p:nvPicPr>
            <p:cNvPr id="7" name="Picture 6" descr="EKG_2.jpg"/>
            <p:cNvPicPr>
              <a:picLocks noChangeAspect="1"/>
            </p:cNvPicPr>
            <p:nvPr/>
          </p:nvPicPr>
          <p:blipFill>
            <a:blip r:embed="rId4" cstate="print"/>
            <a:stretch>
              <a:fillRect/>
            </a:stretch>
          </p:blipFill>
          <p:spPr>
            <a:xfrm>
              <a:off x="6324600" y="3429000"/>
              <a:ext cx="1791281" cy="1018267"/>
            </a:xfrm>
            <a:prstGeom prst="rect">
              <a:avLst/>
            </a:prstGeom>
          </p:spPr>
        </p:pic>
        <p:sp>
          <p:nvSpPr>
            <p:cNvPr id="9" name="TextBox 8"/>
            <p:cNvSpPr txBox="1"/>
            <p:nvPr/>
          </p:nvSpPr>
          <p:spPr>
            <a:xfrm>
              <a:off x="6858000" y="4419600"/>
              <a:ext cx="838200" cy="369332"/>
            </a:xfrm>
            <a:prstGeom prst="rect">
              <a:avLst/>
            </a:prstGeom>
            <a:noFill/>
          </p:spPr>
          <p:txBody>
            <a:bodyPr wrap="square" rtlCol="0">
              <a:spAutoFit/>
            </a:bodyPr>
            <a:lstStyle/>
            <a:p>
              <a:pPr algn="ctr"/>
              <a:r>
                <a:rPr lang="en-US" dirty="0"/>
                <a:t>ECG</a:t>
              </a:r>
            </a:p>
          </p:txBody>
        </p:sp>
      </p:grpSp>
      <p:grpSp>
        <p:nvGrpSpPr>
          <p:cNvPr id="13" name="Group 12"/>
          <p:cNvGrpSpPr/>
          <p:nvPr/>
        </p:nvGrpSpPr>
        <p:grpSpPr>
          <a:xfrm>
            <a:off x="5181600" y="5334000"/>
            <a:ext cx="1524000" cy="1524000"/>
            <a:chOff x="5029200" y="4953000"/>
            <a:chExt cx="1524000" cy="1524000"/>
          </a:xfrm>
          <a:effectLst>
            <a:outerShdw blurRad="50800" dist="38100" dir="2700000" algn="tl" rotWithShape="0">
              <a:prstClr val="black">
                <a:alpha val="40000"/>
              </a:prstClr>
            </a:outerShdw>
          </a:effectLst>
        </p:grpSpPr>
        <p:pic>
          <p:nvPicPr>
            <p:cNvPr id="11" name="Picture 10" descr="lg-lab-technician.jpg"/>
            <p:cNvPicPr>
              <a:picLocks noChangeAspect="1"/>
            </p:cNvPicPr>
            <p:nvPr/>
          </p:nvPicPr>
          <p:blipFill>
            <a:blip r:embed="rId5" cstate="print"/>
            <a:stretch>
              <a:fillRect/>
            </a:stretch>
          </p:blipFill>
          <p:spPr>
            <a:xfrm>
              <a:off x="5029200" y="4953000"/>
              <a:ext cx="1524000" cy="1143000"/>
            </a:xfrm>
            <a:prstGeom prst="rect">
              <a:avLst/>
            </a:prstGeom>
          </p:spPr>
        </p:pic>
        <p:sp>
          <p:nvSpPr>
            <p:cNvPr id="12" name="TextBox 11"/>
            <p:cNvSpPr txBox="1"/>
            <p:nvPr/>
          </p:nvSpPr>
          <p:spPr>
            <a:xfrm>
              <a:off x="5257800" y="6107668"/>
              <a:ext cx="1066800" cy="369332"/>
            </a:xfrm>
            <a:prstGeom prst="rect">
              <a:avLst/>
            </a:prstGeom>
            <a:noFill/>
          </p:spPr>
          <p:txBody>
            <a:bodyPr wrap="square" rtlCol="0">
              <a:spAutoFit/>
            </a:bodyPr>
            <a:lstStyle/>
            <a:p>
              <a:pPr algn="ctr"/>
              <a:r>
                <a:rPr lang="en-US" dirty="0"/>
                <a:t>PT/PTT</a:t>
              </a:r>
            </a:p>
          </p:txBody>
        </p:sp>
      </p:grpSp>
      <p:cxnSp>
        <p:nvCxnSpPr>
          <p:cNvPr id="15" name="Straight Arrow Connector 14"/>
          <p:cNvCxnSpPr/>
          <p:nvPr/>
        </p:nvCxnSpPr>
        <p:spPr>
          <a:xfrm flipV="1">
            <a:off x="4876800" y="4191000"/>
            <a:ext cx="6858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876800" y="4724400"/>
            <a:ext cx="16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876800" y="4724400"/>
            <a:ext cx="6858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CMS directives</a:t>
            </a:r>
          </a:p>
        </p:txBody>
      </p:sp>
      <p:sp>
        <p:nvSpPr>
          <p:cNvPr id="3" name="Content Placeholder 2"/>
          <p:cNvSpPr>
            <a:spLocks noGrp="1"/>
          </p:cNvSpPr>
          <p:nvPr>
            <p:ph idx="1"/>
          </p:nvPr>
        </p:nvSpPr>
        <p:spPr>
          <a:xfrm>
            <a:off x="304800" y="1554163"/>
            <a:ext cx="8686800" cy="3627437"/>
          </a:xfrm>
        </p:spPr>
        <p:txBody>
          <a:bodyPr>
            <a:normAutofit fontScale="70000" lnSpcReduction="20000"/>
          </a:bodyPr>
          <a:lstStyle/>
          <a:p>
            <a:r>
              <a:rPr lang="en-US" i="1" dirty="0"/>
              <a:t>“All claims for preoperative medical examination and preoperative diagnostic tests (i.e., preoperative medical evaluations) must be accompanied by the appropriate ICD-10 code for preoperative examination.”</a:t>
            </a:r>
          </a:p>
          <a:p>
            <a:r>
              <a:rPr lang="en-US" i="1" dirty="0"/>
              <a:t>“The ICD-10 code that appears in the line item of a preoperative examination or diagnostic test must be the code for the appropriate preoperative examination.”</a:t>
            </a:r>
          </a:p>
          <a:p>
            <a:r>
              <a:rPr lang="en-US" i="1" dirty="0"/>
              <a:t>“Additionally, the appropriate ICD-10 code for the condition(s) that prompted surgery must also be documented on the claim.” </a:t>
            </a:r>
          </a:p>
          <a:p>
            <a:r>
              <a:rPr lang="en-US" i="1" dirty="0"/>
              <a:t>“Other diagnoses and conditions affecting the patient should also be documented on the claim, if appropriate.” </a:t>
            </a:r>
          </a:p>
          <a:p>
            <a:endParaRPr lang="en-US" i="1" dirty="0"/>
          </a:p>
          <a:p>
            <a:endParaRPr lang="en-US" b="1" i="1" dirty="0"/>
          </a:p>
        </p:txBody>
      </p:sp>
      <p:pic>
        <p:nvPicPr>
          <p:cNvPr id="21" name="Picture 20" descr="CMS Logo 2.jpg"/>
          <p:cNvPicPr>
            <a:picLocks noChangeAspect="1"/>
          </p:cNvPicPr>
          <p:nvPr/>
        </p:nvPicPr>
        <p:blipFill>
          <a:blip r:embed="rId2" cstate="print"/>
          <a:stretch>
            <a:fillRect/>
          </a:stretch>
        </p:blipFill>
        <p:spPr>
          <a:xfrm>
            <a:off x="6019800" y="457200"/>
            <a:ext cx="2667668" cy="990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Necessity for EKG</a:t>
            </a:r>
          </a:p>
        </p:txBody>
      </p:sp>
      <p:sp>
        <p:nvSpPr>
          <p:cNvPr id="3" name="Content Placeholder 2"/>
          <p:cNvSpPr>
            <a:spLocks noGrp="1"/>
          </p:cNvSpPr>
          <p:nvPr>
            <p:ph idx="1"/>
          </p:nvPr>
        </p:nvSpPr>
        <p:spPr>
          <a:xfrm>
            <a:off x="304800" y="1554163"/>
            <a:ext cx="8686800" cy="4922837"/>
          </a:xfrm>
        </p:spPr>
        <p:txBody>
          <a:bodyPr>
            <a:normAutofit/>
          </a:bodyPr>
          <a:lstStyle/>
          <a:p>
            <a:r>
              <a:rPr lang="en-US" sz="2800" i="1" dirty="0"/>
              <a:t>Preoperative:</a:t>
            </a:r>
          </a:p>
          <a:p>
            <a:pPr lvl="1"/>
            <a:r>
              <a:rPr lang="en-US" i="1" dirty="0"/>
              <a:t>Z01810 (pre-operative cardiovascular examination).</a:t>
            </a:r>
          </a:p>
          <a:p>
            <a:pPr lvl="1"/>
            <a:r>
              <a:rPr lang="en-US" i="1" dirty="0"/>
              <a:t>Z01818 (pre-operative examination, unspecified).</a:t>
            </a:r>
          </a:p>
          <a:p>
            <a:pPr marL="0" indent="0">
              <a:buNone/>
            </a:pPr>
            <a:r>
              <a:rPr lang="en-US" sz="2800" i="1" dirty="0"/>
              <a:t>Others:</a:t>
            </a:r>
          </a:p>
          <a:p>
            <a:r>
              <a:rPr lang="en-US" sz="2800" i="1" dirty="0"/>
              <a:t>R9431 (abnormal </a:t>
            </a:r>
            <a:r>
              <a:rPr lang="en-US" sz="2800" i="1" dirty="0" err="1"/>
              <a:t>ekg</a:t>
            </a:r>
            <a:r>
              <a:rPr lang="en-US" sz="2800" i="1" dirty="0"/>
              <a:t>)</a:t>
            </a:r>
          </a:p>
          <a:p>
            <a:r>
              <a:rPr lang="en-US" sz="2800" i="1" dirty="0"/>
              <a:t>I252 (old myocardial infarction)</a:t>
            </a:r>
          </a:p>
          <a:p>
            <a:pPr lvl="1">
              <a:buNone/>
            </a:pPr>
            <a:endParaRPr lang="en-US" sz="2000" i="1" dirty="0"/>
          </a:p>
          <a:p>
            <a:endParaRPr lang="en-US" sz="2000" b="1" i="1" dirty="0"/>
          </a:p>
        </p:txBody>
      </p:sp>
      <p:pic>
        <p:nvPicPr>
          <p:cNvPr id="21" name="Picture 20" descr="CMS Logo 2.jpg"/>
          <p:cNvPicPr>
            <a:picLocks noChangeAspect="1"/>
          </p:cNvPicPr>
          <p:nvPr/>
        </p:nvPicPr>
        <p:blipFill>
          <a:blip r:embed="rId2" cstate="print"/>
          <a:stretch>
            <a:fillRect/>
          </a:stretch>
        </p:blipFill>
        <p:spPr>
          <a:xfrm>
            <a:off x="6482329" y="457200"/>
            <a:ext cx="1742610" cy="990600"/>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Necessity for CXR</a:t>
            </a:r>
          </a:p>
        </p:txBody>
      </p:sp>
      <p:sp>
        <p:nvSpPr>
          <p:cNvPr id="3" name="Content Placeholder 2"/>
          <p:cNvSpPr>
            <a:spLocks noGrp="1"/>
          </p:cNvSpPr>
          <p:nvPr>
            <p:ph idx="1"/>
          </p:nvPr>
        </p:nvSpPr>
        <p:spPr>
          <a:xfrm>
            <a:off x="304800" y="1554163"/>
            <a:ext cx="8686800" cy="4922837"/>
          </a:xfrm>
        </p:spPr>
        <p:txBody>
          <a:bodyPr>
            <a:normAutofit/>
          </a:bodyPr>
          <a:lstStyle/>
          <a:p>
            <a:r>
              <a:rPr lang="en-US" sz="2800" i="1" dirty="0"/>
              <a:t>Preoperative: Z01811 (pre-operative respiratory examination).</a:t>
            </a:r>
          </a:p>
          <a:p>
            <a:endParaRPr lang="en-US" sz="2800" i="1" dirty="0"/>
          </a:p>
          <a:p>
            <a:pPr marL="0" indent="0">
              <a:buNone/>
            </a:pPr>
            <a:r>
              <a:rPr lang="en-US" sz="2800" i="1" dirty="0"/>
              <a:t>Others</a:t>
            </a:r>
          </a:p>
          <a:p>
            <a:r>
              <a:rPr lang="en-US" sz="2800" i="1" dirty="0"/>
              <a:t>A021 (salmonella sepsis)</a:t>
            </a:r>
          </a:p>
          <a:p>
            <a:r>
              <a:rPr lang="en-US" sz="2800" i="1" dirty="0"/>
              <a:t>A221 (pulmonary anthrax)</a:t>
            </a:r>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endParaRPr lang="en-US" i="1" dirty="0"/>
          </a:p>
          <a:p>
            <a:pPr lvl="1">
              <a:buNone/>
            </a:pPr>
            <a:endParaRPr lang="en-US" sz="2000" i="1" dirty="0"/>
          </a:p>
          <a:p>
            <a:endParaRPr lang="en-US" sz="2000" b="1" i="1" dirty="0"/>
          </a:p>
        </p:txBody>
      </p:sp>
      <p:pic>
        <p:nvPicPr>
          <p:cNvPr id="21" name="Picture 20" descr="CMS Logo 2.jpg"/>
          <p:cNvPicPr>
            <a:picLocks noChangeAspect="1"/>
          </p:cNvPicPr>
          <p:nvPr/>
        </p:nvPicPr>
        <p:blipFill>
          <a:blip r:embed="rId2" cstate="print"/>
          <a:stretch>
            <a:fillRect/>
          </a:stretch>
        </p:blipFill>
        <p:spPr>
          <a:xfrm>
            <a:off x="6693234" y="457200"/>
            <a:ext cx="1320800" cy="990600"/>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Necessity for CBC</a:t>
            </a:r>
          </a:p>
        </p:txBody>
      </p:sp>
      <p:sp>
        <p:nvSpPr>
          <p:cNvPr id="3" name="Content Placeholder 2"/>
          <p:cNvSpPr>
            <a:spLocks noGrp="1"/>
          </p:cNvSpPr>
          <p:nvPr>
            <p:ph idx="1"/>
          </p:nvPr>
        </p:nvSpPr>
        <p:spPr>
          <a:xfrm>
            <a:off x="304800" y="1554163"/>
            <a:ext cx="8686800" cy="4922837"/>
          </a:xfrm>
        </p:spPr>
        <p:txBody>
          <a:bodyPr>
            <a:normAutofit/>
          </a:bodyPr>
          <a:lstStyle/>
          <a:p>
            <a:pPr>
              <a:buNone/>
            </a:pPr>
            <a:r>
              <a:rPr lang="en-US" dirty="0"/>
              <a:t>Section 8.2.39.3 - Blood Counts</a:t>
            </a:r>
          </a:p>
          <a:p>
            <a:pPr>
              <a:buNone/>
            </a:pPr>
            <a:r>
              <a:rPr lang="en-US" dirty="0"/>
              <a:t>“Texas Medicaid considers a baseline CBC appropriate for the evaluation and management of existing and suspected disease processes. </a:t>
            </a:r>
            <a:r>
              <a:rPr lang="en-US" dirty="0" err="1"/>
              <a:t>CBCs</a:t>
            </a:r>
            <a:r>
              <a:rPr lang="en-US" dirty="0"/>
              <a:t> should be individualized and based on client history, clinical indications, or proposed therapy and </a:t>
            </a:r>
            <a:r>
              <a:rPr lang="en-US" u="sng" dirty="0"/>
              <a:t>will not be reimbursed for screening purposes</a:t>
            </a:r>
            <a:r>
              <a:rPr lang="en-US" dirty="0"/>
              <a:t>.”</a:t>
            </a:r>
            <a:r>
              <a:rPr lang="en-US" sz="2000" baseline="70000" dirty="0"/>
              <a:t>1</a:t>
            </a:r>
            <a:endParaRPr lang="en-US" sz="2000" i="1" baseline="70000" dirty="0"/>
          </a:p>
          <a:p>
            <a:pPr marL="800100" lvl="1" indent="-342900">
              <a:buClrTx/>
              <a:buFont typeface="+mj-lt"/>
              <a:buAutoNum type="arabicPeriod"/>
            </a:pPr>
            <a:r>
              <a:rPr lang="en-US" sz="1600" i="1" dirty="0"/>
              <a:t>http://www.tmhp.com/HTMLmanuals/TMPPM/2011/2011TMPPM-30-212.html</a:t>
            </a:r>
          </a:p>
          <a:p>
            <a:endParaRPr lang="en-US" sz="2000" b="1" i="1" dirty="0"/>
          </a:p>
        </p:txBody>
      </p:sp>
      <p:pic>
        <p:nvPicPr>
          <p:cNvPr id="21" name="Picture 20" descr="CMS Logo 2.jpg"/>
          <p:cNvPicPr>
            <a:picLocks noChangeAspect="1"/>
          </p:cNvPicPr>
          <p:nvPr/>
        </p:nvPicPr>
        <p:blipFill>
          <a:blip r:embed="rId2" cstate="print"/>
          <a:stretch>
            <a:fillRect/>
          </a:stretch>
        </p:blipFill>
        <p:spPr>
          <a:xfrm>
            <a:off x="6693234" y="457200"/>
            <a:ext cx="1320800" cy="990600"/>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Medical Necessity for other </a:t>
            </a:r>
            <a:r>
              <a:rPr lang="en-US" sz="2400" dirty="0" err="1"/>
              <a:t>Bloodwork</a:t>
            </a:r>
            <a:endParaRPr lang="en-US" sz="2400" dirty="0"/>
          </a:p>
        </p:txBody>
      </p:sp>
      <p:sp>
        <p:nvSpPr>
          <p:cNvPr id="3" name="Content Placeholder 2"/>
          <p:cNvSpPr>
            <a:spLocks noGrp="1"/>
          </p:cNvSpPr>
          <p:nvPr>
            <p:ph idx="1"/>
          </p:nvPr>
        </p:nvSpPr>
        <p:spPr>
          <a:xfrm>
            <a:off x="304800" y="1554163"/>
            <a:ext cx="8686800" cy="4922837"/>
          </a:xfrm>
        </p:spPr>
        <p:txBody>
          <a:bodyPr>
            <a:normAutofit fontScale="85000" lnSpcReduction="10000"/>
          </a:bodyPr>
          <a:lstStyle/>
          <a:p>
            <a:pPr>
              <a:buNone/>
            </a:pPr>
            <a:r>
              <a:rPr lang="en-US" dirty="0"/>
              <a:t>The Medical and Nursing Specialists, Physicians, and Physician Assistants Handbook DOES NOT state medical necessity for other </a:t>
            </a:r>
            <a:r>
              <a:rPr lang="en-US" dirty="0" err="1"/>
              <a:t>bloodwork</a:t>
            </a:r>
            <a:r>
              <a:rPr lang="en-US" dirty="0"/>
              <a:t> (e.g. </a:t>
            </a:r>
            <a:r>
              <a:rPr lang="en-US" dirty="0" err="1"/>
              <a:t>Protime</a:t>
            </a:r>
            <a:r>
              <a:rPr lang="en-US" dirty="0"/>
              <a:t>, PTT, </a:t>
            </a:r>
            <a:r>
              <a:rPr lang="en-US" dirty="0" err="1"/>
              <a:t>Chem</a:t>
            </a:r>
            <a:r>
              <a:rPr lang="en-US" dirty="0"/>
              <a:t> Panels, etc.). However, it can be assumed the medical necessity would encompass at least the same standards as for the CBC: </a:t>
            </a:r>
          </a:p>
          <a:p>
            <a:pPr lvl="1">
              <a:buNone/>
            </a:pPr>
            <a:r>
              <a:rPr lang="en-US" dirty="0"/>
              <a:t>“Texas Medicaid considers a baseline </a:t>
            </a:r>
            <a:r>
              <a:rPr lang="en-US" strike="sngStrike" dirty="0"/>
              <a:t>CBC</a:t>
            </a:r>
            <a:r>
              <a:rPr lang="en-US" dirty="0"/>
              <a:t> (</a:t>
            </a:r>
            <a:r>
              <a:rPr lang="en-US" dirty="0" err="1"/>
              <a:t>bloodwork</a:t>
            </a:r>
            <a:r>
              <a:rPr lang="en-US" dirty="0"/>
              <a:t>) appropriate for the evaluation and management of existing and suspected disease processes. </a:t>
            </a:r>
            <a:r>
              <a:rPr lang="en-US" strike="sngStrike" dirty="0" err="1"/>
              <a:t>CBCs</a:t>
            </a:r>
            <a:r>
              <a:rPr lang="en-US" dirty="0"/>
              <a:t> (</a:t>
            </a:r>
            <a:r>
              <a:rPr lang="en-US" dirty="0" err="1"/>
              <a:t>bloodwork</a:t>
            </a:r>
            <a:r>
              <a:rPr lang="en-US" dirty="0"/>
              <a:t>) should be individualized and based on client history, clinical indications, or proposed therapy and </a:t>
            </a:r>
            <a:r>
              <a:rPr lang="en-US" u="sng" dirty="0"/>
              <a:t>will not be reimbursed for screening purposes</a:t>
            </a:r>
            <a:r>
              <a:rPr lang="en-US" dirty="0"/>
              <a:t>.”</a:t>
            </a:r>
          </a:p>
          <a:p>
            <a:pPr>
              <a:buNone/>
            </a:pPr>
            <a:r>
              <a:rPr lang="en-US" dirty="0"/>
              <a:t> </a:t>
            </a:r>
            <a:endParaRPr lang="en-US" sz="2000" i="1" baseline="70000" dirty="0"/>
          </a:p>
          <a:p>
            <a:endParaRPr lang="en-US" sz="2000" b="1" i="1" dirty="0"/>
          </a:p>
        </p:txBody>
      </p:sp>
      <p:pic>
        <p:nvPicPr>
          <p:cNvPr id="21" name="Picture 20" descr="CMS Logo 2.jpg"/>
          <p:cNvPicPr>
            <a:picLocks noChangeAspect="1"/>
          </p:cNvPicPr>
          <p:nvPr/>
        </p:nvPicPr>
        <p:blipFill>
          <a:blip r:embed="rId2" cstate="print"/>
          <a:stretch>
            <a:fillRect/>
          </a:stretch>
        </p:blipFill>
        <p:spPr>
          <a:xfrm>
            <a:off x="6693234" y="489901"/>
            <a:ext cx="1320800" cy="925198"/>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ICD-10 Codes </a:t>
            </a:r>
            <a:r>
              <a:rPr lang="en-US" cap="none" dirty="0"/>
              <a:t>FOR PREOPERATIVE TESTING</a:t>
            </a:r>
            <a:endParaRPr lang="en-US" dirty="0"/>
          </a:p>
        </p:txBody>
      </p:sp>
      <p:sp>
        <p:nvSpPr>
          <p:cNvPr id="3" name="Content Placeholder 2"/>
          <p:cNvSpPr>
            <a:spLocks noGrp="1"/>
          </p:cNvSpPr>
          <p:nvPr>
            <p:ph idx="1"/>
          </p:nvPr>
        </p:nvSpPr>
        <p:spPr>
          <a:xfrm>
            <a:off x="304800" y="1554163"/>
            <a:ext cx="8686800" cy="3627437"/>
          </a:xfrm>
        </p:spPr>
        <p:txBody>
          <a:bodyPr>
            <a:normAutofit fontScale="70000" lnSpcReduction="20000"/>
          </a:bodyPr>
          <a:lstStyle/>
          <a:p>
            <a:r>
              <a:rPr lang="en-US" i="1" dirty="0"/>
              <a:t>Select the </a:t>
            </a:r>
            <a:r>
              <a:rPr lang="en-US" i="1" u="sng" dirty="0"/>
              <a:t>primary diagnosis </a:t>
            </a:r>
            <a:r>
              <a:rPr lang="en-US" i="1" dirty="0"/>
              <a:t>(Preoperative Testing) from the following ICD-10 codes: </a:t>
            </a:r>
          </a:p>
          <a:p>
            <a:pPr lvl="1"/>
            <a:r>
              <a:rPr lang="en-US" i="1" dirty="0"/>
              <a:t> (pre-operative cardiovascular examination) Z01810 </a:t>
            </a:r>
            <a:r>
              <a:rPr lang="en-US" sz="2000" i="1" dirty="0">
                <a:solidFill>
                  <a:srgbClr val="00B050"/>
                </a:solidFill>
              </a:rPr>
              <a:t>– Covers EKG</a:t>
            </a:r>
          </a:p>
          <a:p>
            <a:pPr lvl="1"/>
            <a:r>
              <a:rPr lang="en-US" i="1" dirty="0"/>
              <a:t>(pre-operative respiratory examination),Z01811</a:t>
            </a:r>
          </a:p>
          <a:p>
            <a:pPr lvl="1"/>
            <a:r>
              <a:rPr lang="en-US" i="1" dirty="0"/>
              <a:t> (pre-operative laboratory examination),Z011812</a:t>
            </a:r>
          </a:p>
          <a:p>
            <a:pPr lvl="1"/>
            <a:r>
              <a:rPr lang="en-US" i="1" dirty="0"/>
              <a:t> (pre-operative examination, unspecified), Z01818 </a:t>
            </a:r>
            <a:r>
              <a:rPr lang="en-US" sz="2000" i="1" dirty="0">
                <a:solidFill>
                  <a:srgbClr val="00B050"/>
                </a:solidFill>
              </a:rPr>
              <a:t>– Covers EKG </a:t>
            </a:r>
          </a:p>
          <a:p>
            <a:r>
              <a:rPr lang="en-US" dirty="0"/>
              <a:t>Then list the ICD-10 code indicating the </a:t>
            </a:r>
            <a:r>
              <a:rPr lang="en-US" u="sng" dirty="0"/>
              <a:t>reason for the surgery as the secondary diagnosis</a:t>
            </a:r>
            <a:r>
              <a:rPr lang="en-US" dirty="0"/>
              <a:t>. </a:t>
            </a:r>
          </a:p>
          <a:p>
            <a:r>
              <a:rPr lang="en-US" dirty="0"/>
              <a:t>You should also Include any additional diagnoses on the claim which may be relevant to the pre-operative service(s).</a:t>
            </a:r>
          </a:p>
          <a:p>
            <a:pPr lvl="1"/>
            <a:r>
              <a:rPr lang="en-US" dirty="0"/>
              <a:t>This diagnosis or condition can show </a:t>
            </a:r>
            <a:r>
              <a:rPr lang="en-US" u="sng" dirty="0"/>
              <a:t>medical necessity</a:t>
            </a:r>
            <a:r>
              <a:rPr lang="en-US" dirty="0"/>
              <a:t> for some of the preoperative tests ordered.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876889636"/>
              </p:ext>
            </p:extLst>
          </p:nvPr>
        </p:nvGraphicFramePr>
        <p:xfrm>
          <a:off x="1447800" y="18796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a:spLocks noGrp="1"/>
          </p:cNvSpPr>
          <p:nvPr>
            <p:ph type="title"/>
          </p:nvPr>
        </p:nvSpPr>
        <p:spPr/>
        <p:txBody>
          <a:bodyPr/>
          <a:lstStyle/>
          <a:p>
            <a:r>
              <a:rPr lang="en-US" dirty="0"/>
              <a:t>Ordering preoperative tests</a:t>
            </a:r>
          </a:p>
        </p:txBody>
      </p:sp>
      <p:pic>
        <p:nvPicPr>
          <p:cNvPr id="5" name="Picture 4" descr="sting tied around finger to remember.jpg"/>
          <p:cNvPicPr>
            <a:picLocks noChangeAspect="1"/>
          </p:cNvPicPr>
          <p:nvPr/>
        </p:nvPicPr>
        <p:blipFill>
          <a:blip r:embed="rId7" cstate="print"/>
          <a:stretch>
            <a:fillRect/>
          </a:stretch>
        </p:blipFill>
        <p:spPr>
          <a:xfrm>
            <a:off x="7696200" y="228600"/>
            <a:ext cx="1143000" cy="1524000"/>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3" name="Picture 2" descr="Question Mark and man.jpg"/>
          <p:cNvPicPr>
            <a:picLocks noChangeAspect="1"/>
          </p:cNvPicPr>
          <p:nvPr/>
        </p:nvPicPr>
        <p:blipFill>
          <a:blip r:embed="rId2" cstate="print"/>
          <a:stretch>
            <a:fillRect/>
          </a:stretch>
        </p:blipFill>
        <p:spPr>
          <a:xfrm>
            <a:off x="3124200" y="1828800"/>
            <a:ext cx="2896529" cy="3166872"/>
          </a:xfrm>
          <a:prstGeom prst="rect">
            <a:avLst/>
          </a:prstGeom>
          <a:effectLst>
            <a:outerShdw blurRad="50800" dist="38100" dir="2700000" algn="tl" rotWithShape="0">
              <a:prstClr val="black">
                <a:alpha val="40000"/>
              </a:prstClr>
            </a:outerShdw>
          </a:effec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2861</TotalTime>
  <Words>1042</Words>
  <Application>Microsoft Office PowerPoint</Application>
  <PresentationFormat>On-screen Show (4:3)</PresentationFormat>
  <Paragraphs>88</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Calibri</vt:lpstr>
      <vt:lpstr>Franklin Gothic Book</vt:lpstr>
      <vt:lpstr>Franklin Gothic Medium</vt:lpstr>
      <vt:lpstr>Wingdings 2</vt:lpstr>
      <vt:lpstr>Trek</vt:lpstr>
      <vt:lpstr>Ordering Preoperative Tests</vt:lpstr>
      <vt:lpstr>Definitions</vt:lpstr>
      <vt:lpstr>Definitions</vt:lpstr>
      <vt:lpstr>Definitions</vt:lpstr>
      <vt:lpstr>Z-Codes</vt:lpstr>
      <vt:lpstr>Meeting medical necessity</vt:lpstr>
      <vt:lpstr>Medical necessity</vt:lpstr>
      <vt:lpstr>Meeting medical necessity</vt:lpstr>
      <vt:lpstr>CMS directives</vt:lpstr>
      <vt:lpstr>Medical Necessity for EKG</vt:lpstr>
      <vt:lpstr>Medical Necessity for CXR</vt:lpstr>
      <vt:lpstr>Medical Necessity for CBC</vt:lpstr>
      <vt:lpstr>Medical Necessity for other Bloodwork</vt:lpstr>
      <vt:lpstr>ICD-10 Codes FOR PREOPERATIVE TESTING</vt:lpstr>
      <vt:lpstr>Ordering preoperative tests</vt:lpstr>
      <vt:lpstr>Questions</vt:lpstr>
    </vt:vector>
  </TitlesOfParts>
  <Company>Smith COunty Medical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Ordering Preoperative Tests</dc:title>
  <dc:creator>J Veteto</dc:creator>
  <cp:lastModifiedBy>carla sims</cp:lastModifiedBy>
  <cp:revision>33</cp:revision>
  <dcterms:created xsi:type="dcterms:W3CDTF">2012-04-28T01:19:38Z</dcterms:created>
  <dcterms:modified xsi:type="dcterms:W3CDTF">2018-11-12T15:05:37Z</dcterms:modified>
</cp:coreProperties>
</file>